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165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4B8-E739-4AD1-A79C-BB1E22EC3233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BF30-15D1-4D20-8B20-3E14BEF757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48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4B8-E739-4AD1-A79C-BB1E22EC3233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BF30-15D1-4D20-8B20-3E14BEF757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53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4B8-E739-4AD1-A79C-BB1E22EC3233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BF30-15D1-4D20-8B20-3E14BEF757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51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4B8-E739-4AD1-A79C-BB1E22EC3233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BF30-15D1-4D20-8B20-3E14BEF757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4B8-E739-4AD1-A79C-BB1E22EC3233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BF30-15D1-4D20-8B20-3E14BEF757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140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4B8-E739-4AD1-A79C-BB1E22EC3233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BF30-15D1-4D20-8B20-3E14BEF757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716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4B8-E739-4AD1-A79C-BB1E22EC3233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BF30-15D1-4D20-8B20-3E14BEF757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867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4B8-E739-4AD1-A79C-BB1E22EC3233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BF30-15D1-4D20-8B20-3E14BEF757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82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4B8-E739-4AD1-A79C-BB1E22EC3233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BF30-15D1-4D20-8B20-3E14BEF757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47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4B8-E739-4AD1-A79C-BB1E22EC3233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BF30-15D1-4D20-8B20-3E14BEF757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00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74B8-E739-4AD1-A79C-BB1E22EC3233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BF30-15D1-4D20-8B20-3E14BEF757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92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C774B8-E739-4AD1-A79C-BB1E22EC3233}" type="datetimeFigureOut">
              <a:rPr lang="tr-TR" smtClean="0"/>
              <a:t>21.02.2025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F8BF30-15D1-4D20-8B20-3E14BEF757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634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5787A5D3-AC74-EEF7-82AF-92CE2AF0B192}"/>
              </a:ext>
            </a:extLst>
          </p:cNvPr>
          <p:cNvSpPr txBox="1"/>
          <p:nvPr/>
        </p:nvSpPr>
        <p:spPr>
          <a:xfrm>
            <a:off x="-321105" y="2741470"/>
            <a:ext cx="25199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BİLDİRİ BAŞLIĞI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1C962A85-9825-76D4-6E2C-1A929AC26700}"/>
              </a:ext>
            </a:extLst>
          </p:cNvPr>
          <p:cNvSpPr txBox="1"/>
          <p:nvPr/>
        </p:nvSpPr>
        <p:spPr>
          <a:xfrm>
            <a:off x="-321104" y="3715687"/>
            <a:ext cx="25199975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Adı SOYADI </a:t>
            </a:r>
            <a:r>
              <a:rPr lang="tr-TR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1,*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Adı SOYADI </a:t>
            </a:r>
            <a:r>
              <a:rPr lang="tr-TR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63EAB54B-D604-5CE2-4370-228054591942}"/>
              </a:ext>
            </a:extLst>
          </p:cNvPr>
          <p:cNvSpPr txBox="1"/>
          <p:nvPr/>
        </p:nvSpPr>
        <p:spPr>
          <a:xfrm>
            <a:off x="-321105" y="4452018"/>
            <a:ext cx="2519997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33"/>
              </a:spcAft>
            </a:pPr>
            <a:r>
              <a:rPr lang="tr-T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A…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Üniversitesi,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MYO, 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Bölümü,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Şehir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Türkiye  ORCID: 1111-1111-1111-1111</a:t>
            </a:r>
          </a:p>
          <a:p>
            <a:pPr algn="ctr">
              <a:spcAft>
                <a:spcPts val="933"/>
              </a:spcAft>
            </a:pPr>
            <a:r>
              <a:rPr 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A… Üniversitesi, … MYO,  Bölümü, Şehir / Türkiye  ORCID: 1111-1111-1111-1111</a:t>
            </a:r>
          </a:p>
          <a:p>
            <a:pPr algn="ctr">
              <a:spcAft>
                <a:spcPts val="933"/>
              </a:spcAft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 Yazar : aaaaa@amail.com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5AC61BCF-89A1-3DF5-DD28-81B9A33C8767}"/>
              </a:ext>
            </a:extLst>
          </p:cNvPr>
          <p:cNvSpPr txBox="1"/>
          <p:nvPr/>
        </p:nvSpPr>
        <p:spPr>
          <a:xfrm>
            <a:off x="132930" y="8311695"/>
            <a:ext cx="12173999" cy="7362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GİRİŞ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endParaRPr kumimoji="0" lang="tr-T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/>
            <a:endParaRPr lang="tr-TR" sz="155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C28A7CAF-A24D-3D65-808C-D9B79E7FD171}"/>
              </a:ext>
            </a:extLst>
          </p:cNvPr>
          <p:cNvSpPr txBox="1"/>
          <p:nvPr/>
        </p:nvSpPr>
        <p:spPr>
          <a:xfrm>
            <a:off x="132930" y="15393127"/>
            <a:ext cx="12173999" cy="17464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MATERYAL ve YÖNTEM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355610">
              <a:defRPr/>
            </a:pP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355610">
              <a:defRPr/>
            </a:pP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355610">
              <a:defRPr/>
            </a:pP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89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3A9AC5B4-E82C-27EB-67E5-039D5F7DBB48}"/>
              </a:ext>
            </a:extLst>
          </p:cNvPr>
          <p:cNvSpPr txBox="1"/>
          <p:nvPr/>
        </p:nvSpPr>
        <p:spPr>
          <a:xfrm>
            <a:off x="1026570" y="35461688"/>
            <a:ext cx="102959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 1.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1385635A-312D-8EED-F2BC-09D70B2CC5F9}"/>
              </a:ext>
            </a:extLst>
          </p:cNvPr>
          <p:cNvSpPr txBox="1"/>
          <p:nvPr/>
        </p:nvSpPr>
        <p:spPr>
          <a:xfrm>
            <a:off x="12704873" y="8278474"/>
            <a:ext cx="12173999" cy="9041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BULGULAR VE TARTIŞMA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355610">
              <a:defRPr/>
            </a:pP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355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endParaRPr kumimoji="0" lang="tr-T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355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endParaRPr kumimoji="0" lang="tr-T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355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endParaRPr kumimoji="0" lang="tr-T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/>
            <a:endParaRPr lang="tr-TR" sz="2956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956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956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o 11">
            <a:extLst>
              <a:ext uri="{FF2B5EF4-FFF2-40B4-BE49-F238E27FC236}">
                <a16:creationId xmlns:a16="http://schemas.microsoft.com/office/drawing/2014/main" id="{2583AC8C-9424-8163-9FF5-52CC03513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187296"/>
              </p:ext>
            </p:extLst>
          </p:nvPr>
        </p:nvGraphicFramePr>
        <p:xfrm>
          <a:off x="12780613" y="16466122"/>
          <a:ext cx="12174001" cy="16560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39143">
                  <a:extLst>
                    <a:ext uri="{9D8B030D-6E8A-4147-A177-3AD203B41FA5}">
                      <a16:colId xmlns:a16="http://schemas.microsoft.com/office/drawing/2014/main" val="3502638008"/>
                    </a:ext>
                  </a:extLst>
                </a:gridCol>
                <a:gridCol w="1739143">
                  <a:extLst>
                    <a:ext uri="{9D8B030D-6E8A-4147-A177-3AD203B41FA5}">
                      <a16:colId xmlns:a16="http://schemas.microsoft.com/office/drawing/2014/main" val="924196951"/>
                    </a:ext>
                  </a:extLst>
                </a:gridCol>
                <a:gridCol w="1739143">
                  <a:extLst>
                    <a:ext uri="{9D8B030D-6E8A-4147-A177-3AD203B41FA5}">
                      <a16:colId xmlns:a16="http://schemas.microsoft.com/office/drawing/2014/main" val="1788268972"/>
                    </a:ext>
                  </a:extLst>
                </a:gridCol>
                <a:gridCol w="1739143">
                  <a:extLst>
                    <a:ext uri="{9D8B030D-6E8A-4147-A177-3AD203B41FA5}">
                      <a16:colId xmlns:a16="http://schemas.microsoft.com/office/drawing/2014/main" val="4285865348"/>
                    </a:ext>
                  </a:extLst>
                </a:gridCol>
                <a:gridCol w="1739143">
                  <a:extLst>
                    <a:ext uri="{9D8B030D-6E8A-4147-A177-3AD203B41FA5}">
                      <a16:colId xmlns:a16="http://schemas.microsoft.com/office/drawing/2014/main" val="281168931"/>
                    </a:ext>
                  </a:extLst>
                </a:gridCol>
                <a:gridCol w="1739143">
                  <a:extLst>
                    <a:ext uri="{9D8B030D-6E8A-4147-A177-3AD203B41FA5}">
                      <a16:colId xmlns:a16="http://schemas.microsoft.com/office/drawing/2014/main" val="1207780508"/>
                    </a:ext>
                  </a:extLst>
                </a:gridCol>
                <a:gridCol w="1739143">
                  <a:extLst>
                    <a:ext uri="{9D8B030D-6E8A-4147-A177-3AD203B41FA5}">
                      <a16:colId xmlns:a16="http://schemas.microsoft.com/office/drawing/2014/main" val="1633263634"/>
                    </a:ext>
                  </a:extLst>
                </a:gridCol>
              </a:tblGrid>
              <a:tr h="545265"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  <a:p>
                      <a:pPr marL="0" algn="l" defTabSz="3239902" rtl="0" eaLnBrk="1" latinLnBrk="0" hangingPunct="1"/>
                      <a:endParaRPr lang="tr-TR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  <a:p>
                      <a:pPr marL="0" algn="l" defTabSz="3239902" rtl="0" eaLnBrk="1" latinLnBrk="0" hangingPunct="1"/>
                      <a:endParaRPr lang="tr-TR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  <a:p>
                      <a:pPr marL="0" algn="l" defTabSz="3239902" rtl="0" eaLnBrk="1" latinLnBrk="0" hangingPunct="1"/>
                      <a:endParaRPr lang="tr-TR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  <a:p>
                      <a:pPr marL="0" algn="l" defTabSz="3239902" rtl="0" eaLnBrk="1" latinLnBrk="0" hangingPunct="1"/>
                      <a:endParaRPr lang="tr-TR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  <a:p>
                      <a:pPr marL="0" algn="l" defTabSz="3239902" rtl="0" eaLnBrk="1" latinLnBrk="0" hangingPunct="1"/>
                      <a:endParaRPr lang="tr-TR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  <a:p>
                      <a:pPr marL="0" algn="l" defTabSz="3239902" rtl="0" eaLnBrk="1" latinLnBrk="0" hangingPunct="1"/>
                      <a:endParaRPr lang="tr-TR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121" marR="71121" marT="35561" marB="35561"/>
                </a:tc>
                <a:extLst>
                  <a:ext uri="{0D108BD9-81ED-4DB2-BD59-A6C34878D82A}">
                    <a16:rowId xmlns:a16="http://schemas.microsoft.com/office/drawing/2014/main" val="3215150348"/>
                  </a:ext>
                </a:extLst>
              </a:tr>
              <a:tr h="308193">
                <a:tc>
                  <a:txBody>
                    <a:bodyPr/>
                    <a:lstStyle/>
                    <a:p>
                      <a:r>
                        <a:rPr lang="tr-TR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extLst>
                  <a:ext uri="{0D108BD9-81ED-4DB2-BD59-A6C34878D82A}">
                    <a16:rowId xmlns:a16="http://schemas.microsoft.com/office/drawing/2014/main" val="1702624413"/>
                  </a:ext>
                </a:extLst>
              </a:tr>
              <a:tr h="308193">
                <a:tc>
                  <a:txBody>
                    <a:bodyPr/>
                    <a:lstStyle/>
                    <a:p>
                      <a:r>
                        <a:rPr lang="tr-TR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extLst>
                  <a:ext uri="{0D108BD9-81ED-4DB2-BD59-A6C34878D82A}">
                    <a16:rowId xmlns:a16="http://schemas.microsoft.com/office/drawing/2014/main" val="2189605999"/>
                  </a:ext>
                </a:extLst>
              </a:tr>
              <a:tr h="308193">
                <a:tc>
                  <a:txBody>
                    <a:bodyPr/>
                    <a:lstStyle/>
                    <a:p>
                      <a:r>
                        <a:rPr lang="tr-TR" sz="18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tc>
                  <a:txBody>
                    <a:bodyPr/>
                    <a:lstStyle/>
                    <a:p>
                      <a:pPr marL="0" marR="0" lvl="0" indent="0" algn="l" defTabSz="32399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AAAAA</a:t>
                      </a:r>
                    </a:p>
                  </a:txBody>
                  <a:tcPr marL="71121" marR="71121" marT="35561" marB="35561"/>
                </a:tc>
                <a:extLst>
                  <a:ext uri="{0D108BD9-81ED-4DB2-BD59-A6C34878D82A}">
                    <a16:rowId xmlns:a16="http://schemas.microsoft.com/office/drawing/2014/main" val="836406094"/>
                  </a:ext>
                </a:extLst>
              </a:tr>
            </a:tbl>
          </a:graphicData>
        </a:graphic>
      </p:graphicFrame>
      <p:sp>
        <p:nvSpPr>
          <p:cNvPr id="13" name="Metin kutusu 12">
            <a:extLst>
              <a:ext uri="{FF2B5EF4-FFF2-40B4-BE49-F238E27FC236}">
                <a16:creationId xmlns:a16="http://schemas.microsoft.com/office/drawing/2014/main" id="{F01493DA-AF01-A64D-FC9B-DE4F693FD3D3}"/>
              </a:ext>
            </a:extLst>
          </p:cNvPr>
          <p:cNvSpPr txBox="1"/>
          <p:nvPr/>
        </p:nvSpPr>
        <p:spPr>
          <a:xfrm>
            <a:off x="13346393" y="13396237"/>
            <a:ext cx="102959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Çizelge 1.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B21657B5-74D4-B746-C916-922A4D54766C}"/>
              </a:ext>
            </a:extLst>
          </p:cNvPr>
          <p:cNvSpPr txBox="1"/>
          <p:nvPr/>
        </p:nvSpPr>
        <p:spPr>
          <a:xfrm>
            <a:off x="12741558" y="18309812"/>
            <a:ext cx="12173999" cy="10611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SONUÇ 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355610">
              <a:defRPr/>
            </a:pP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355610">
              <a:defRPr/>
            </a:pP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355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endParaRPr kumimoji="0" lang="tr-T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355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endParaRPr kumimoji="0" lang="tr-T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355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aaaaaa</a:t>
            </a:r>
            <a:endParaRPr lang="tr-TR" sz="2956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956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0A6E2FFC-F756-032F-5CAB-6C47CBB4D9C4}"/>
              </a:ext>
            </a:extLst>
          </p:cNvPr>
          <p:cNvSpPr txBox="1"/>
          <p:nvPr/>
        </p:nvSpPr>
        <p:spPr>
          <a:xfrm>
            <a:off x="12780615" y="28650952"/>
            <a:ext cx="12173999" cy="5335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KAYNAKLAR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Meral, E.D.,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Kırbay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Haspolat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G., Kazaz, S. (2024).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pollen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vivability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some spray Chrysanthemum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varieties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storage period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Ornamental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Horticulture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30 (2024): 1-6.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55610">
              <a:defRPr/>
            </a:pP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Meral, E.D.,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Kırbay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E.,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Haspolat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G., Kazaz, S. (2024).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pollen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vivability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some spray Chrysanthemum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varieties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storage period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Ornamental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Horticulture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30 (2024): 1-6.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55610">
              <a:defRPr/>
            </a:pP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Meral, E.D.,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Kırbay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E.,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Haspolat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G., Kazaz, S. (2024).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pollen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vivability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some spray Chrysanthemum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varieties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storage period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Ornamental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Horticulture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30 (2024): 1-6.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Meral, E.D.,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Kırbay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E.,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Haspolat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G., Kazaz, S. (2024).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pollen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vivability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some spray Chrysanthemum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varieties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storage period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Ornamental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Horticulture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30 (2024): 1-6.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Meral, E.D.,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Kırbay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E.,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Haspolat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G., Kazaz, S. (2024).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pollen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vivability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some spray Chrysanthemum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varieties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storage period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Ornamental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Horticulture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30 (2024): 1-6.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Meral, E.D.,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Kırbay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E.,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Haspolat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G., Kazaz, S. (2024).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pollen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vivability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some spray Chrysanthemum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varieties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storage period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Ornamental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Horticulture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30 (2024): 1-6.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956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956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956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6CFA996B-6A13-8541-C734-3EDA7852085B}"/>
              </a:ext>
            </a:extLst>
          </p:cNvPr>
          <p:cNvSpPr txBox="1"/>
          <p:nvPr/>
        </p:nvSpPr>
        <p:spPr>
          <a:xfrm>
            <a:off x="17028433" y="549344"/>
            <a:ext cx="7850437" cy="2198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422" dirty="0">
                <a:solidFill>
                  <a:srgbClr val="FF0000"/>
                </a:solidFill>
              </a:rPr>
              <a:t>Sorumlu Yazarın Üniversite ve Fakülte Logosu</a:t>
            </a:r>
          </a:p>
          <a:p>
            <a:pPr algn="ctr"/>
            <a:r>
              <a:rPr lang="tr-TR" sz="3422" dirty="0">
                <a:solidFill>
                  <a:srgbClr val="FF0000"/>
                </a:solidFill>
              </a:rPr>
              <a:t>Ya </a:t>
            </a:r>
            <a:r>
              <a:rPr lang="tr-TR" sz="3422" dirty="0" smtClean="0">
                <a:solidFill>
                  <a:srgbClr val="FF0000"/>
                </a:solidFill>
              </a:rPr>
              <a:t>da</a:t>
            </a:r>
          </a:p>
          <a:p>
            <a:pPr algn="ctr"/>
            <a:r>
              <a:rPr lang="tr-TR" sz="3422" dirty="0" smtClean="0">
                <a:solidFill>
                  <a:srgbClr val="FF0000"/>
                </a:solidFill>
              </a:rPr>
              <a:t>Bakanlık ve Kurum Logosu</a:t>
            </a:r>
            <a:endParaRPr lang="tr-TR" sz="3422" dirty="0">
              <a:solidFill>
                <a:srgbClr val="FF0000"/>
              </a:solidFill>
            </a:endParaRP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CA794069-E278-BB76-C681-5660F7396B8C}"/>
              </a:ext>
            </a:extLst>
          </p:cNvPr>
          <p:cNvSpPr txBox="1"/>
          <p:nvPr/>
        </p:nvSpPr>
        <p:spPr>
          <a:xfrm>
            <a:off x="169616" y="5823021"/>
            <a:ext cx="247459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ÖZET</a:t>
            </a:r>
          </a:p>
          <a:p>
            <a:pPr algn="just"/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aaaaaa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Google Shape;87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82347" y="328254"/>
            <a:ext cx="2258196" cy="21685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719" y="372592"/>
            <a:ext cx="2261948" cy="22619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60" y="435184"/>
            <a:ext cx="2061589" cy="206158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3" name="Resim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20115" y="435184"/>
            <a:ext cx="1974491" cy="19744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Resim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5232" y="453391"/>
            <a:ext cx="2331797" cy="207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286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2606</Words>
  <Application>Microsoft Office PowerPoint</Application>
  <PresentationFormat>Özel</PresentationFormat>
  <Paragraphs>79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 meral</dc:creator>
  <cp:lastModifiedBy>HP</cp:lastModifiedBy>
  <cp:revision>9</cp:revision>
  <dcterms:created xsi:type="dcterms:W3CDTF">2024-08-27T17:36:02Z</dcterms:created>
  <dcterms:modified xsi:type="dcterms:W3CDTF">2025-02-21T10:16:30Z</dcterms:modified>
</cp:coreProperties>
</file>